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9" r:id="rId3"/>
    <p:sldId id="268" r:id="rId4"/>
    <p:sldId id="257" r:id="rId5"/>
    <p:sldId id="31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11" r:id="rId15"/>
    <p:sldId id="269" r:id="rId16"/>
    <p:sldId id="270" r:id="rId17"/>
    <p:sldId id="303" r:id="rId18"/>
    <p:sldId id="273" r:id="rId19"/>
    <p:sldId id="274" r:id="rId20"/>
    <p:sldId id="275" r:id="rId21"/>
    <p:sldId id="276" r:id="rId22"/>
    <p:sldId id="271" r:id="rId23"/>
    <p:sldId id="277" r:id="rId24"/>
    <p:sldId id="278" r:id="rId25"/>
    <p:sldId id="31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305" r:id="rId35"/>
    <p:sldId id="304" r:id="rId36"/>
    <p:sldId id="290" r:id="rId37"/>
    <p:sldId id="312" r:id="rId38"/>
    <p:sldId id="291" r:id="rId39"/>
    <p:sldId id="307" r:id="rId40"/>
    <p:sldId id="258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123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7513" y="685800"/>
            <a:ext cx="8308975" cy="838200"/>
          </a:xfrm>
        </p:spPr>
        <p:txBody>
          <a:bodyPr/>
          <a:lstStyle>
            <a:lvl1pPr algn="l">
              <a:defRPr sz="4600" b="1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513" y="1524000"/>
            <a:ext cx="8308975" cy="52863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CBDB2C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add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了解我们的身体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科技文明通论第十一讲</a:t>
            </a:r>
            <a:endParaRPr lang="en-US" altLang="zh-CN" dirty="0" smtClean="0"/>
          </a:p>
          <a:p>
            <a:r>
              <a:rPr lang="zh-CN" altLang="en-US" dirty="0" smtClean="0"/>
              <a:t>上海辰山植物园高级工程师　刘夙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达尔文主义在</a:t>
            </a:r>
            <a:r>
              <a:rPr lang="en-US" altLang="zh-CN" dirty="0" smtClean="0"/>
              <a:t>19</a:t>
            </a:r>
            <a:r>
              <a:rPr lang="zh-CN" altLang="en-US" dirty="0" smtClean="0"/>
              <a:t>世纪的命运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学界很少承认自然选择</a:t>
            </a:r>
            <a:endParaRPr lang="en-US" altLang="zh-CN" dirty="0" smtClean="0"/>
          </a:p>
          <a:p>
            <a:r>
              <a:rPr lang="zh-CN" altLang="en-US" dirty="0" smtClean="0"/>
              <a:t>开尔文对地球年龄的驳难</a:t>
            </a:r>
            <a:endParaRPr lang="en-US" altLang="zh-CN" dirty="0" smtClean="0"/>
          </a:p>
          <a:p>
            <a:r>
              <a:rPr lang="zh-CN" altLang="en-US" dirty="0" smtClean="0"/>
              <a:t>缺乏合适的遗传学机制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社会上热烈拥护自然选择</a:t>
            </a:r>
            <a:endParaRPr lang="en-US" altLang="zh-CN" dirty="0" smtClean="0"/>
          </a:p>
          <a:p>
            <a:r>
              <a:rPr lang="zh-CN" altLang="en-US" dirty="0" smtClean="0"/>
              <a:t>斯宾塞提出个人斗争、优胜劣汰的“社会达尔文主义”</a:t>
            </a:r>
            <a:endParaRPr lang="en-US" altLang="zh-CN" dirty="0" smtClean="0"/>
          </a:p>
          <a:p>
            <a:r>
              <a:rPr lang="zh-CN" altLang="en-US" dirty="0" smtClean="0"/>
              <a:t>优生论和种族优越论</a:t>
            </a:r>
            <a:endParaRPr lang="en-US" altLang="zh-CN" dirty="0" smtClean="0"/>
          </a:p>
          <a:p>
            <a:r>
              <a:rPr lang="zh-CN" altLang="en-US" dirty="0" smtClean="0"/>
              <a:t>两次世界大战的巨大灾难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现代遗传学</a:t>
            </a:r>
            <a:endParaRPr lang="zh-CN" altLang="en-US" dirty="0"/>
          </a:p>
        </p:txBody>
      </p:sp>
      <p:pic>
        <p:nvPicPr>
          <p:cNvPr id="5" name="内容占位符 4" descr="10孟德尔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1597317"/>
            <a:ext cx="3266446" cy="4567987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Gregor</a:t>
            </a:r>
            <a:r>
              <a:rPr lang="en-US" altLang="zh-CN" dirty="0" smtClean="0"/>
              <a:t> J. Mendel (1822–1884)</a:t>
            </a:r>
          </a:p>
          <a:p>
            <a:r>
              <a:rPr lang="en-US" altLang="zh-CN" dirty="0" smtClean="0"/>
              <a:t>1865</a:t>
            </a:r>
            <a:r>
              <a:rPr lang="zh-CN" altLang="en-US" dirty="0" smtClean="0"/>
              <a:t>年公布他的豌豆实验结果，创立孟德尔遗传学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现代遗传学</a:t>
            </a:r>
            <a:endParaRPr lang="zh-CN" altLang="en-US" dirty="0"/>
          </a:p>
        </p:txBody>
      </p:sp>
      <p:pic>
        <p:nvPicPr>
          <p:cNvPr id="5" name="内容占位符 4" descr="10摩尔根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679021"/>
            <a:ext cx="3132187" cy="4416979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Thomas H. Morgan (1866–1945)</a:t>
            </a:r>
          </a:p>
          <a:p>
            <a:r>
              <a:rPr lang="zh-CN" altLang="en-US" dirty="0" smtClean="0"/>
              <a:t>发现基因的连锁定律，确定基因在染色体上，对遗传学做出重要贡献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现代遗传学</a:t>
            </a:r>
            <a:endParaRPr lang="zh-CN" altLang="en-US" dirty="0"/>
          </a:p>
        </p:txBody>
      </p:sp>
      <p:pic>
        <p:nvPicPr>
          <p:cNvPr id="5" name="内容占位符 4" descr="10费舍尔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657489"/>
            <a:ext cx="3217326" cy="4579823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Ronald A. Fisher (1890–1962)</a:t>
            </a:r>
          </a:p>
          <a:p>
            <a:r>
              <a:rPr lang="zh-CN" altLang="en-US" dirty="0" smtClean="0"/>
              <a:t>把达尔文主义和现代遗传学结合起来，实现“新综合”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3310136" cy="1143000"/>
          </a:xfrm>
        </p:spPr>
        <p:txBody>
          <a:bodyPr/>
          <a:lstStyle/>
          <a:p>
            <a:r>
              <a:rPr lang="zh-CN" altLang="en-US" dirty="0" smtClean="0"/>
              <a:t>今日“生命树”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0"/>
            <a:ext cx="4858941" cy="6872281"/>
          </a:xfrm>
        </p:spPr>
      </p:pic>
    </p:spTree>
    <p:extLst>
      <p:ext uri="{BB962C8B-B14F-4D97-AF65-F5344CB8AC3E}">
        <p14:creationId xmlns:p14="http://schemas.microsoft.com/office/powerpoint/2010/main" val="344705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19</a:t>
            </a:r>
            <a:r>
              <a:rPr lang="zh-CN" altLang="en-US" dirty="0" smtClean="0"/>
              <a:t>世纪的生理学</a:t>
            </a:r>
            <a:endParaRPr lang="zh-CN" altLang="en-US" dirty="0"/>
          </a:p>
        </p:txBody>
      </p:sp>
      <p:pic>
        <p:nvPicPr>
          <p:cNvPr id="5" name="内容占位符 4" descr="13博蒙特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17545" y="1828800"/>
            <a:ext cx="3346510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William Beaumont (1785–1853)</a:t>
            </a:r>
          </a:p>
          <a:p>
            <a:r>
              <a:rPr lang="en-US" altLang="zh-CN" dirty="0" smtClean="0"/>
              <a:t>1833</a:t>
            </a:r>
            <a:r>
              <a:rPr lang="zh-CN" altLang="en-US" dirty="0" smtClean="0"/>
              <a:t>年指出胃液对食物的消化是纯粹的化学反应过程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19</a:t>
            </a:r>
            <a:r>
              <a:rPr lang="zh-CN" altLang="en-US" dirty="0" smtClean="0"/>
              <a:t>世纪的生理学</a:t>
            </a:r>
            <a:endParaRPr lang="zh-CN" altLang="en-US" dirty="0"/>
          </a:p>
        </p:txBody>
      </p:sp>
      <p:pic>
        <p:nvPicPr>
          <p:cNvPr id="5" name="内容占位符 4" descr="13贝尔纳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94393" y="1844824"/>
            <a:ext cx="3611281" cy="4032448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Claude Bernard (1813–1878)</a:t>
            </a:r>
          </a:p>
          <a:p>
            <a:r>
              <a:rPr lang="en-US" altLang="zh-CN" dirty="0" smtClean="0"/>
              <a:t>1846</a:t>
            </a:r>
            <a:r>
              <a:rPr lang="zh-CN" altLang="en-US" dirty="0" smtClean="0"/>
              <a:t>年总结了消化的全过程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19</a:t>
            </a:r>
            <a:r>
              <a:rPr lang="zh-CN" altLang="en-US" dirty="0" smtClean="0"/>
              <a:t>世纪的生理学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685800" y="1828800"/>
          <a:ext cx="7772400" cy="455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11381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传统思维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现代思维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11381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食物有各种来自自然界的神奇性质，可以调节人体的平衡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食物是一些化学成分的混合物，其中有养分，有杂质，也有毒素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11381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食物彼此之间有复杂的相互作用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消化过程是一个较为彻底的“还原”过程，食物之间极少有复杂相互作用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11381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缺乏定量概念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基于消化过程的还原论，建立了定量饮食概念</a:t>
                      </a:r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生机论的消亡</a:t>
            </a:r>
            <a:endParaRPr lang="zh-CN" altLang="en-US" dirty="0"/>
          </a:p>
        </p:txBody>
      </p:sp>
      <p:pic>
        <p:nvPicPr>
          <p:cNvPr id="6" name="内容占位符 5" descr="13维勒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949144" y="1828800"/>
            <a:ext cx="3283312" cy="4267200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Friedrich </a:t>
            </a:r>
            <a:r>
              <a:rPr lang="en-US" altLang="zh-CN" dirty="0" err="1" smtClean="0"/>
              <a:t>Wöhler</a:t>
            </a:r>
            <a:r>
              <a:rPr lang="en-US" altLang="zh-CN" dirty="0" smtClean="0"/>
              <a:t> (1800–1882)</a:t>
            </a:r>
          </a:p>
          <a:p>
            <a:r>
              <a:rPr lang="en-US" altLang="zh-CN" dirty="0" smtClean="0"/>
              <a:t>1828</a:t>
            </a:r>
            <a:r>
              <a:rPr lang="zh-CN" altLang="en-US" dirty="0" smtClean="0"/>
              <a:t>年用无机物氰酸铵制得尿素</a:t>
            </a:r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572000" y="4077072"/>
          <a:ext cx="4062767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4" imgW="1701720" imgH="241200" progId="Equation.DSMT4">
                  <p:embed/>
                </p:oleObj>
              </mc:Choice>
              <mc:Fallback>
                <p:oleObj name="Equation" r:id="rId4" imgW="170172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077072"/>
                        <a:ext cx="4062767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生机论的消亡</a:t>
            </a:r>
            <a:endParaRPr lang="zh-CN" altLang="en-US" dirty="0"/>
          </a:p>
        </p:txBody>
      </p:sp>
      <p:pic>
        <p:nvPicPr>
          <p:cNvPr id="5" name="内容占位符 4" descr="13巴斯德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27583" y="1879716"/>
            <a:ext cx="3567249" cy="421358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Louis Pasteur (1822–1895)</a:t>
            </a:r>
          </a:p>
          <a:p>
            <a:r>
              <a:rPr lang="zh-CN" altLang="en-US" dirty="0" smtClean="0"/>
              <a:t>全面驳倒“自然发生论”，证明生物只能源于生物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 bwMode="auto">
          <a:xfrm>
            <a:off x="3851920" y="2204864"/>
            <a:ext cx="4896544" cy="40324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995936" y="2276872"/>
            <a:ext cx="4608512" cy="316835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8" name="任意多边形 37"/>
          <p:cNvSpPr/>
          <p:nvPr/>
        </p:nvSpPr>
        <p:spPr bwMode="auto">
          <a:xfrm>
            <a:off x="4391891" y="2382982"/>
            <a:ext cx="4045527" cy="2895600"/>
          </a:xfrm>
          <a:custGeom>
            <a:avLst/>
            <a:gdLst>
              <a:gd name="connsiteX0" fmla="*/ 1440873 w 4045527"/>
              <a:gd name="connsiteY0" fmla="*/ 0 h 2895600"/>
              <a:gd name="connsiteX1" fmla="*/ 1427018 w 4045527"/>
              <a:gd name="connsiteY1" fmla="*/ 1773382 h 2895600"/>
              <a:gd name="connsiteX2" fmla="*/ 0 w 4045527"/>
              <a:gd name="connsiteY2" fmla="*/ 2216727 h 2895600"/>
              <a:gd name="connsiteX3" fmla="*/ 360218 w 4045527"/>
              <a:gd name="connsiteY3" fmla="*/ 2895600 h 2895600"/>
              <a:gd name="connsiteX4" fmla="*/ 4045527 w 4045527"/>
              <a:gd name="connsiteY4" fmla="*/ 2895600 h 2895600"/>
              <a:gd name="connsiteX5" fmla="*/ 4031673 w 4045527"/>
              <a:gd name="connsiteY5" fmla="*/ 13854 h 2895600"/>
              <a:gd name="connsiteX6" fmla="*/ 1440873 w 4045527"/>
              <a:gd name="connsiteY6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5527" h="2895600">
                <a:moveTo>
                  <a:pt x="1440873" y="0"/>
                </a:moveTo>
                <a:lnTo>
                  <a:pt x="1427018" y="1773382"/>
                </a:lnTo>
                <a:lnTo>
                  <a:pt x="0" y="2216727"/>
                </a:lnTo>
                <a:lnTo>
                  <a:pt x="360218" y="2895600"/>
                </a:lnTo>
                <a:lnTo>
                  <a:pt x="4045527" y="2895600"/>
                </a:lnTo>
                <a:lnTo>
                  <a:pt x="4031673" y="13854"/>
                </a:lnTo>
                <a:lnTo>
                  <a:pt x="1440873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6156176" y="2780928"/>
            <a:ext cx="1944216" cy="216024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88024" y="5517232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771800" y="1412776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444208" y="4005064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2123728" y="3645024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6372200" y="3140968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4572000" y="4437112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4139952" y="3140968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611560" y="2708920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55976" y="321297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力学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321297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电学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2240" y="4149080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磁学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4509120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热学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76056" y="566124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光学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59832" y="155679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化学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67744" y="371703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天文学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4" y="2780928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数学</a:t>
            </a:r>
            <a:endParaRPr lang="zh-CN" altLang="en-US" dirty="0"/>
          </a:p>
        </p:txBody>
      </p:sp>
      <p:cxnSp>
        <p:nvCxnSpPr>
          <p:cNvPr id="25" name="直接连接符 24"/>
          <p:cNvCxnSpPr>
            <a:endCxn id="18" idx="2"/>
          </p:cNvCxnSpPr>
          <p:nvPr/>
        </p:nvCxnSpPr>
        <p:spPr bwMode="auto">
          <a:xfrm>
            <a:off x="1691680" y="3284984"/>
            <a:ext cx="432048" cy="68407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>
            <a:stCxn id="14" idx="6"/>
            <a:endCxn id="15" idx="2"/>
          </p:cNvCxnSpPr>
          <p:nvPr/>
        </p:nvCxnSpPr>
        <p:spPr bwMode="auto">
          <a:xfrm>
            <a:off x="1907704" y="3032956"/>
            <a:ext cx="2232248" cy="43204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连接符 29"/>
          <p:cNvCxnSpPr>
            <a:stCxn id="12" idx="3"/>
            <a:endCxn id="15" idx="3"/>
          </p:cNvCxnSpPr>
          <p:nvPr/>
        </p:nvCxnSpPr>
        <p:spPr bwMode="auto">
          <a:xfrm flipV="1">
            <a:off x="3419872" y="3694132"/>
            <a:ext cx="909896" cy="25373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0" idx="5"/>
            <a:endCxn id="17" idx="1"/>
          </p:cNvCxnSpPr>
          <p:nvPr/>
        </p:nvCxnSpPr>
        <p:spPr bwMode="auto">
          <a:xfrm>
            <a:off x="3878128" y="1965940"/>
            <a:ext cx="2683888" cy="12699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>
            <a:stCxn id="14" idx="7"/>
            <a:endCxn id="20" idx="3"/>
          </p:cNvCxnSpPr>
          <p:nvPr/>
        </p:nvCxnSpPr>
        <p:spPr bwMode="auto">
          <a:xfrm flipV="1">
            <a:off x="1717888" y="1965940"/>
            <a:ext cx="1243728" cy="837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>
            <a:stCxn id="20" idx="4"/>
            <a:endCxn id="18" idx="0"/>
          </p:cNvCxnSpPr>
          <p:nvPr/>
        </p:nvCxnSpPr>
        <p:spPr bwMode="auto">
          <a:xfrm flipH="1">
            <a:off x="2771800" y="2060848"/>
            <a:ext cx="648072" cy="158417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连接符 39"/>
          <p:cNvCxnSpPr>
            <a:stCxn id="21" idx="2"/>
            <a:endCxn id="18" idx="4"/>
          </p:cNvCxnSpPr>
          <p:nvPr/>
        </p:nvCxnSpPr>
        <p:spPr bwMode="auto">
          <a:xfrm flipH="1" flipV="1">
            <a:off x="2771800" y="4293096"/>
            <a:ext cx="2016224" cy="15481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椭圆 44"/>
          <p:cNvSpPr/>
          <p:nvPr/>
        </p:nvSpPr>
        <p:spPr bwMode="auto">
          <a:xfrm>
            <a:off x="467544" y="5013176"/>
            <a:ext cx="1296144" cy="648072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生命科学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971600" y="5805264"/>
            <a:ext cx="1296144" cy="648072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latin typeface="Times" pitchFamily="18" charset="0"/>
              </a:rPr>
              <a:t>地球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科学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9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080120"/>
          </a:xfrm>
        </p:spPr>
        <p:txBody>
          <a:bodyPr/>
          <a:lstStyle/>
          <a:p>
            <a:r>
              <a:rPr lang="zh-CN" altLang="en-US" dirty="0" smtClean="0"/>
              <a:t>生机论的消亡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Matthias J. </a:t>
            </a:r>
            <a:r>
              <a:rPr lang="en-US" altLang="zh-CN" dirty="0" err="1" smtClean="0"/>
              <a:t>Schleiden</a:t>
            </a:r>
            <a:endParaRPr lang="zh-CN" altLang="en-US" dirty="0"/>
          </a:p>
        </p:txBody>
      </p:sp>
      <p:pic>
        <p:nvPicPr>
          <p:cNvPr id="5" name="内容占位符 4" descr="13施莱登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98750" y="2174875"/>
            <a:ext cx="3557087" cy="3951288"/>
          </a:xfrm>
        </p:spPr>
      </p:pic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Theodor Schwann</a:t>
            </a:r>
            <a:endParaRPr lang="zh-CN" altLang="en-US" dirty="0"/>
          </a:p>
        </p:txBody>
      </p:sp>
      <p:pic>
        <p:nvPicPr>
          <p:cNvPr id="6" name="内容占位符 5" descr="13施旺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5197292" y="2174875"/>
            <a:ext cx="2937241" cy="395128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生机论的消亡</a:t>
            </a:r>
            <a:endParaRPr lang="zh-CN" altLang="en-US" dirty="0"/>
          </a:p>
        </p:txBody>
      </p:sp>
      <p:pic>
        <p:nvPicPr>
          <p:cNvPr id="5" name="内容占位符 4" descr="13菲尔肖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53083" y="1828800"/>
            <a:ext cx="3475434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Rudolf C. Virchow (1821–1902)</a:t>
            </a:r>
          </a:p>
          <a:p>
            <a:r>
              <a:rPr lang="en-US" altLang="zh-CN" dirty="0" smtClean="0"/>
              <a:t>1855</a:t>
            </a:r>
            <a:r>
              <a:rPr lang="zh-CN" altLang="en-US" dirty="0" smtClean="0"/>
              <a:t>年提出“一切细胞只能来自细胞”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世纪上半叶生物化学的进展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1556792"/>
            <a:ext cx="8352928" cy="4539208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1902</a:t>
            </a:r>
            <a:r>
              <a:rPr lang="zh-CN" altLang="en-US" dirty="0" smtClean="0"/>
              <a:t>年</a:t>
            </a:r>
            <a:r>
              <a:rPr lang="en-US" altLang="zh-CN" dirty="0" err="1" smtClean="0"/>
              <a:t>Bayliss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Starling</a:t>
            </a:r>
            <a:r>
              <a:rPr lang="zh-CN" altLang="en-US" dirty="0" smtClean="0"/>
              <a:t>发现第一种动物激素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促胰液素</a:t>
            </a:r>
            <a:endParaRPr lang="en-US" altLang="zh-CN" dirty="0" smtClean="0"/>
          </a:p>
          <a:p>
            <a:r>
              <a:rPr lang="en-US" altLang="zh-CN" dirty="0" smtClean="0"/>
              <a:t>1921</a:t>
            </a:r>
            <a:r>
              <a:rPr lang="zh-CN" altLang="en-US" dirty="0" smtClean="0"/>
              <a:t>年</a:t>
            </a:r>
            <a:r>
              <a:rPr lang="en-US" altLang="zh-CN" dirty="0" err="1" smtClean="0"/>
              <a:t>Banting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Best</a:t>
            </a:r>
            <a:r>
              <a:rPr lang="zh-CN" altLang="en-US" dirty="0" smtClean="0"/>
              <a:t>发现胰岛素</a:t>
            </a:r>
            <a:endParaRPr lang="en-US" altLang="zh-CN" dirty="0" smtClean="0"/>
          </a:p>
          <a:p>
            <a:r>
              <a:rPr lang="en-US" altLang="zh-CN" dirty="0" smtClean="0"/>
              <a:t>1921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Dale</a:t>
            </a:r>
            <a:r>
              <a:rPr lang="zh-CN" altLang="en-US" dirty="0" smtClean="0"/>
              <a:t>确认第一种神经递质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肾上腺素</a:t>
            </a:r>
            <a:endParaRPr lang="en-US" altLang="zh-CN" dirty="0" smtClean="0"/>
          </a:p>
          <a:p>
            <a:r>
              <a:rPr lang="en-US" altLang="zh-CN" dirty="0" smtClean="0"/>
              <a:t>1926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Sumner</a:t>
            </a:r>
            <a:r>
              <a:rPr lang="zh-CN" altLang="en-US" dirty="0" smtClean="0"/>
              <a:t>确认酶的本质是蛋白质</a:t>
            </a:r>
            <a:endParaRPr lang="en-US" altLang="zh-CN" dirty="0" smtClean="0"/>
          </a:p>
          <a:p>
            <a:r>
              <a:rPr lang="en-US" altLang="zh-CN" dirty="0" smtClean="0"/>
              <a:t>1928</a:t>
            </a:r>
            <a:r>
              <a:rPr lang="zh-CN" altLang="en-US" dirty="0" smtClean="0"/>
              <a:t>年</a:t>
            </a:r>
            <a:r>
              <a:rPr lang="en-US" altLang="zh-CN" dirty="0" err="1" smtClean="0"/>
              <a:t>Lohmann</a:t>
            </a:r>
            <a:r>
              <a:rPr lang="zh-CN" altLang="en-US" dirty="0" smtClean="0"/>
              <a:t>发现</a:t>
            </a:r>
            <a:r>
              <a:rPr lang="en-US" altLang="zh-CN" dirty="0" smtClean="0"/>
              <a:t>ATP</a:t>
            </a:r>
          </a:p>
          <a:p>
            <a:r>
              <a:rPr lang="en-US" altLang="zh-CN" dirty="0" smtClean="0"/>
              <a:t>1937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Krebs</a:t>
            </a:r>
            <a:r>
              <a:rPr lang="zh-CN" altLang="en-US" dirty="0" smtClean="0"/>
              <a:t>总结出完整的柠檬酸循环过程</a:t>
            </a:r>
            <a:endParaRPr lang="en-US" altLang="zh-CN" dirty="0" smtClean="0"/>
          </a:p>
          <a:p>
            <a:r>
              <a:rPr lang="en-US" altLang="zh-CN" dirty="0" smtClean="0"/>
              <a:t>1954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Calvin</a:t>
            </a:r>
            <a:r>
              <a:rPr lang="zh-CN" altLang="en-US" dirty="0" smtClean="0"/>
              <a:t>提出卡尔文循环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分子生物学时代</a:t>
            </a:r>
            <a:endParaRPr lang="zh-CN" altLang="en-US" dirty="0"/>
          </a:p>
        </p:txBody>
      </p:sp>
      <p:pic>
        <p:nvPicPr>
          <p:cNvPr id="5" name="内容占位符 4" descr="2.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2034912"/>
            <a:ext cx="3810000" cy="3854975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James D. Watson (1928– )</a:t>
            </a:r>
          </a:p>
          <a:p>
            <a:r>
              <a:rPr lang="en-US" altLang="zh-CN" dirty="0" smtClean="0"/>
              <a:t>Francis H.C. Crick (1916–2004)</a:t>
            </a:r>
          </a:p>
          <a:p>
            <a:r>
              <a:rPr lang="en-US" altLang="zh-CN" dirty="0" smtClean="0"/>
              <a:t>1953</a:t>
            </a:r>
            <a:r>
              <a:rPr lang="zh-CN" altLang="en-US" dirty="0" smtClean="0"/>
              <a:t>年共同提出</a:t>
            </a:r>
            <a:r>
              <a:rPr lang="en-US" altLang="zh-CN" dirty="0" smtClean="0"/>
              <a:t>DNA</a:t>
            </a:r>
            <a:r>
              <a:rPr lang="zh-CN" altLang="en-US" dirty="0" smtClean="0"/>
              <a:t>的双螺旋模型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分子生物学时代</a:t>
            </a:r>
            <a:endParaRPr lang="zh-CN" altLang="en-US" dirty="0"/>
          </a:p>
        </p:txBody>
      </p:sp>
      <p:pic>
        <p:nvPicPr>
          <p:cNvPr id="5" name="内容占位符 4" descr="2.5.gi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010472" y="1821656"/>
            <a:ext cx="3810000" cy="3911600"/>
          </a:xfrm>
        </p:spPr>
      </p:pic>
      <p:pic>
        <p:nvPicPr>
          <p:cNvPr id="6" name="内容占位符 5" descr="13基因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251520" y="2348880"/>
            <a:ext cx="4369138" cy="302433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分子生物学时代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中心法则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03648" y="3501008"/>
            <a:ext cx="1130061" cy="75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DNA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43309" y="3501008"/>
            <a:ext cx="1130061" cy="75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en-US" altLang="zh-CN" dirty="0" smtClean="0">
                <a:solidFill>
                  <a:schemeClr val="tx1"/>
                </a:solidFill>
              </a:rPr>
              <a:t>NA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00222" y="3501008"/>
            <a:ext cx="1130061" cy="75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蛋白质</a:t>
            </a:r>
          </a:p>
        </p:txBody>
      </p:sp>
      <p:sp>
        <p:nvSpPr>
          <p:cNvPr id="10" name="矩形 9"/>
          <p:cNvSpPr/>
          <p:nvPr/>
        </p:nvSpPr>
        <p:spPr>
          <a:xfrm>
            <a:off x="6648509" y="3501008"/>
            <a:ext cx="1130061" cy="75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其他代谢产物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stCxn id="7" idx="3"/>
            <a:endCxn id="8" idx="1"/>
          </p:cNvCxnSpPr>
          <p:nvPr/>
        </p:nvCxnSpPr>
        <p:spPr>
          <a:xfrm>
            <a:off x="2533709" y="3876257"/>
            <a:ext cx="6096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3"/>
            <a:endCxn id="9" idx="1"/>
          </p:cNvCxnSpPr>
          <p:nvPr/>
        </p:nvCxnSpPr>
        <p:spPr>
          <a:xfrm>
            <a:off x="4273370" y="3876257"/>
            <a:ext cx="62685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3"/>
            <a:endCxn id="10" idx="1"/>
          </p:cNvCxnSpPr>
          <p:nvPr/>
        </p:nvCxnSpPr>
        <p:spPr>
          <a:xfrm>
            <a:off x="6030283" y="3876257"/>
            <a:ext cx="61822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7" idx="2"/>
            <a:endCxn id="7" idx="0"/>
          </p:cNvCxnSpPr>
          <p:nvPr/>
        </p:nvCxnSpPr>
        <p:spPr>
          <a:xfrm rot="5400000" flipH="1">
            <a:off x="1593430" y="3876257"/>
            <a:ext cx="750498" cy="12700"/>
          </a:xfrm>
          <a:prstGeom prst="curvedConnector5">
            <a:avLst>
              <a:gd name="adj1" fmla="val -30460"/>
              <a:gd name="adj2" fmla="val 6249055"/>
              <a:gd name="adj3" fmla="val 13046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2533710" y="4063163"/>
            <a:ext cx="618225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stCxn id="8" idx="2"/>
            <a:endCxn id="8" idx="0"/>
          </p:cNvCxnSpPr>
          <p:nvPr/>
        </p:nvCxnSpPr>
        <p:spPr>
          <a:xfrm rot="5400000" flipH="1">
            <a:off x="3333091" y="3876257"/>
            <a:ext cx="750498" cy="12700"/>
          </a:xfrm>
          <a:prstGeom prst="curvedConnector5">
            <a:avLst>
              <a:gd name="adj1" fmla="val -30460"/>
              <a:gd name="adj2" fmla="val 6249055"/>
              <a:gd name="adj3" fmla="val 13046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2"/>
            <a:endCxn id="9" idx="0"/>
          </p:cNvCxnSpPr>
          <p:nvPr/>
        </p:nvCxnSpPr>
        <p:spPr>
          <a:xfrm rot="5400000" flipH="1">
            <a:off x="5090004" y="3876257"/>
            <a:ext cx="750498" cy="12700"/>
          </a:xfrm>
          <a:prstGeom prst="curvedConnector5">
            <a:avLst>
              <a:gd name="adj1" fmla="val -30460"/>
              <a:gd name="adj2" fmla="val 6249055"/>
              <a:gd name="adj3" fmla="val 13046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1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分子生物学时代</a:t>
            </a:r>
            <a:endParaRPr lang="zh-CN" altLang="en-US" dirty="0"/>
          </a:p>
        </p:txBody>
      </p:sp>
      <p:pic>
        <p:nvPicPr>
          <p:cNvPr id="5" name="内容占位符 4" descr="2.8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628800"/>
            <a:ext cx="3672408" cy="4529174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Frederick Sanger (1918–2013)</a:t>
            </a:r>
          </a:p>
          <a:p>
            <a:r>
              <a:rPr lang="en-US" altLang="zh-CN" dirty="0" smtClean="0"/>
              <a:t>1953</a:t>
            </a:r>
            <a:r>
              <a:rPr lang="zh-CN" altLang="en-US" dirty="0" smtClean="0"/>
              <a:t>年完成牛胰岛素测序，</a:t>
            </a:r>
            <a:r>
              <a:rPr lang="en-US" altLang="zh-CN" dirty="0" smtClean="0"/>
              <a:t>1958</a:t>
            </a:r>
            <a:r>
              <a:rPr lang="zh-CN" altLang="en-US" dirty="0" smtClean="0"/>
              <a:t>年获诺贝尔化学奖</a:t>
            </a:r>
            <a:endParaRPr lang="en-US" altLang="zh-CN" dirty="0" smtClean="0"/>
          </a:p>
          <a:p>
            <a:r>
              <a:rPr lang="en-US" altLang="zh-CN" dirty="0" smtClean="0"/>
              <a:t>1975</a:t>
            </a:r>
            <a:r>
              <a:rPr lang="zh-CN" altLang="en-US" dirty="0" smtClean="0"/>
              <a:t>年发明</a:t>
            </a:r>
            <a:r>
              <a:rPr lang="en-US" altLang="zh-CN" dirty="0" smtClean="0"/>
              <a:t>DNA</a:t>
            </a:r>
            <a:r>
              <a:rPr lang="zh-CN" altLang="en-US" dirty="0" smtClean="0"/>
              <a:t>的桑格法测序，</a:t>
            </a:r>
            <a:r>
              <a:rPr lang="en-US" altLang="zh-CN" dirty="0" smtClean="0"/>
              <a:t>1980</a:t>
            </a:r>
            <a:r>
              <a:rPr lang="zh-CN" altLang="en-US" dirty="0" smtClean="0"/>
              <a:t>年再获诺贝尔化学奖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分子生物学时代</a:t>
            </a:r>
            <a:endParaRPr lang="zh-CN" altLang="en-US" dirty="0"/>
          </a:p>
        </p:txBody>
      </p:sp>
      <p:pic>
        <p:nvPicPr>
          <p:cNvPr id="5" name="内容占位符 4" descr="173人类基因组计划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18388" y="2202180"/>
            <a:ext cx="3544824" cy="352044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1990</a:t>
            </a:r>
            <a:r>
              <a:rPr lang="zh-CN" altLang="en-US" dirty="0" smtClean="0"/>
              <a:t>年“人类基因组计划”启动</a:t>
            </a:r>
            <a:endParaRPr lang="en-US" altLang="zh-CN" dirty="0" smtClean="0"/>
          </a:p>
          <a:p>
            <a:r>
              <a:rPr lang="en-US" altLang="zh-CN" dirty="0" smtClean="0"/>
              <a:t>1999</a:t>
            </a:r>
            <a:r>
              <a:rPr lang="zh-CN" altLang="en-US" dirty="0" smtClean="0"/>
              <a:t>年中国加入人类基因组计划</a:t>
            </a:r>
            <a:endParaRPr lang="en-US" altLang="zh-CN" dirty="0" smtClean="0"/>
          </a:p>
          <a:p>
            <a:r>
              <a:rPr lang="en-US" altLang="zh-CN" dirty="0" smtClean="0"/>
              <a:t>2000</a:t>
            </a:r>
            <a:r>
              <a:rPr lang="zh-CN" altLang="en-US" dirty="0" smtClean="0"/>
              <a:t>年人类基因组计划草图完成</a:t>
            </a:r>
            <a:endParaRPr lang="en-US" altLang="zh-CN" dirty="0" smtClean="0"/>
          </a:p>
          <a:p>
            <a:r>
              <a:rPr lang="en-US" altLang="zh-CN" dirty="0" smtClean="0"/>
              <a:t>2006</a:t>
            </a:r>
            <a:r>
              <a:rPr lang="zh-CN" altLang="en-US" dirty="0" smtClean="0"/>
              <a:t>年最后一条染色体测序完毕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医学革命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396598"/>
              </p:ext>
            </p:extLst>
          </p:nvPr>
        </p:nvGraphicFramePr>
        <p:xfrm>
          <a:off x="685800" y="1828800"/>
          <a:ext cx="7772400" cy="4336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108412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医学革命的六大进展</a:t>
                      </a:r>
                      <a:endParaRPr lang="zh-CN" alt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0841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/>
                        <a:t>传染病的防治</a:t>
                      </a:r>
                      <a:endParaRPr lang="zh-CN" alt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化学疗法的巨大进步</a:t>
                      </a:r>
                    </a:p>
                  </a:txBody>
                  <a:tcPr anchor="ctr"/>
                </a:tc>
              </a:tr>
              <a:tr h="10841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营养不良症的防治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外科手术三大难关的攻克</a:t>
                      </a:r>
                    </a:p>
                  </a:txBody>
                  <a:tcPr anchor="ctr"/>
                </a:tc>
              </a:tr>
              <a:tr h="10841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外科手术技法的巨大进步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药效检验四原则的提出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医学革命</a:t>
            </a:r>
            <a:endParaRPr lang="zh-CN" altLang="en-US" dirty="0"/>
          </a:p>
        </p:txBody>
      </p:sp>
      <p:pic>
        <p:nvPicPr>
          <p:cNvPr id="5" name="内容占位符 4" descr="13詹纳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83755" y="1828800"/>
            <a:ext cx="3414089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Edward Jenner (1749–1823)</a:t>
            </a:r>
          </a:p>
          <a:p>
            <a:r>
              <a:rPr lang="en-US" altLang="zh-CN" dirty="0" smtClean="0"/>
              <a:t>1796</a:t>
            </a:r>
            <a:r>
              <a:rPr lang="zh-CN" altLang="en-US" dirty="0" smtClean="0"/>
              <a:t>年进行第一例牛痘接种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生命科学的两大传统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5800" y="1828800"/>
          <a:ext cx="7772400" cy="451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936"/>
                <a:gridCol w="3024336"/>
                <a:gridCol w="3238128"/>
              </a:tblGrid>
              <a:tr h="71199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博物学传统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培根科学传统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17556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/>
                        <a:t>特征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对和生命有关的现象进行记录和描述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对和生命有关的现象进行实验，重视其应用价值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7119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/>
                        <a:t>理论化结果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演化论，特别是达尔文主义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还原为物理</a:t>
                      </a:r>
                      <a:r>
                        <a:rPr lang="en-US" altLang="zh-CN" sz="2400" dirty="0" smtClean="0"/>
                        <a:t>-</a:t>
                      </a:r>
                      <a:r>
                        <a:rPr lang="zh-CN" altLang="en-US" sz="2400" dirty="0" smtClean="0"/>
                        <a:t>化学现象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1228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/>
                        <a:t>数学化结果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现代分类学和现代生态学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现代遗传学、生物信息学等</a:t>
                      </a: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医学革命</a:t>
            </a:r>
            <a:endParaRPr lang="zh-CN" altLang="en-US" dirty="0"/>
          </a:p>
        </p:txBody>
      </p:sp>
      <p:pic>
        <p:nvPicPr>
          <p:cNvPr id="5" name="内容占位符 4" descr="13巴斯德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794662"/>
            <a:ext cx="3578294" cy="4226626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11960" y="1828800"/>
            <a:ext cx="4752528" cy="4267200"/>
          </a:xfrm>
        </p:spPr>
        <p:txBody>
          <a:bodyPr/>
          <a:lstStyle/>
          <a:p>
            <a:r>
              <a:rPr lang="en-US" altLang="zh-CN" dirty="0" smtClean="0"/>
              <a:t>Louis Pasteur (1822–1895)</a:t>
            </a:r>
          </a:p>
          <a:p>
            <a:r>
              <a:rPr lang="zh-CN" altLang="en-US" dirty="0" smtClean="0"/>
              <a:t>提出传染病的微生物致病说</a:t>
            </a:r>
            <a:endParaRPr lang="en-US" altLang="zh-CN" dirty="0" smtClean="0"/>
          </a:p>
          <a:p>
            <a:r>
              <a:rPr lang="en-US" altLang="zh-CN" dirty="0" smtClean="0"/>
              <a:t>1885</a:t>
            </a:r>
            <a:r>
              <a:rPr lang="zh-CN" altLang="en-US" dirty="0" smtClean="0"/>
              <a:t>年第一次成功接种狂犬病疫苗</a:t>
            </a:r>
            <a:endParaRPr lang="en-US" altLang="zh-CN" dirty="0" smtClean="0"/>
          </a:p>
          <a:p>
            <a:r>
              <a:rPr lang="zh-CN" altLang="zh-CN" dirty="0" smtClean="0"/>
              <a:t>“科学没有国界，因为知识属于全人类，是照亮世界的火炬；但科学又是民族特性最好的体现。”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医学革命</a:t>
            </a:r>
            <a:endParaRPr lang="zh-CN" altLang="en-US" dirty="0"/>
          </a:p>
        </p:txBody>
      </p:sp>
      <p:pic>
        <p:nvPicPr>
          <p:cNvPr id="5" name="内容占位符 4" descr="13科赫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49799" y="1828800"/>
            <a:ext cx="3282001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H.H. Robert Koch (1843–1910)</a:t>
            </a:r>
          </a:p>
          <a:p>
            <a:r>
              <a:rPr lang="en-US" altLang="zh-CN" dirty="0" smtClean="0"/>
              <a:t>1881</a:t>
            </a:r>
            <a:r>
              <a:rPr lang="zh-CN" altLang="en-US" dirty="0" smtClean="0"/>
              <a:t>年起研究结核病，提出确定致病微生物的三原则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医学革命</a:t>
            </a:r>
            <a:endParaRPr lang="zh-CN" altLang="en-US" dirty="0"/>
          </a:p>
        </p:txBody>
      </p:sp>
      <p:pic>
        <p:nvPicPr>
          <p:cNvPr id="5" name="内容占位符 4" descr="13埃利希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65555" y="1828800"/>
            <a:ext cx="3050490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Paul Ehrlich (1854–1915)</a:t>
            </a:r>
          </a:p>
          <a:p>
            <a:r>
              <a:rPr lang="en-US" altLang="zh-CN" dirty="0" smtClean="0"/>
              <a:t>1902</a:t>
            </a:r>
            <a:r>
              <a:rPr lang="zh-CN" altLang="en-US" dirty="0" smtClean="0"/>
              <a:t>年提出体液免疫理论</a:t>
            </a:r>
            <a:endParaRPr lang="en-US" altLang="zh-CN" dirty="0" smtClean="0"/>
          </a:p>
          <a:p>
            <a:r>
              <a:rPr lang="en-US" altLang="zh-CN" dirty="0" smtClean="0"/>
              <a:t>1909</a:t>
            </a:r>
            <a:r>
              <a:rPr lang="zh-CN" altLang="en-US" dirty="0" smtClean="0"/>
              <a:t>年发现治疗梅毒的特效药物</a:t>
            </a:r>
            <a:r>
              <a:rPr lang="en-US" altLang="zh-CN" dirty="0" smtClean="0"/>
              <a:t>606</a:t>
            </a:r>
          </a:p>
          <a:p>
            <a:r>
              <a:rPr lang="en-US" altLang="zh-CN" dirty="0" smtClean="0"/>
              <a:t>1932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Domagk</a:t>
            </a:r>
            <a:r>
              <a:rPr lang="zh-CN" altLang="en-US" dirty="0" smtClean="0"/>
              <a:t>发现磺胺类药物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医学革命</a:t>
            </a:r>
            <a:endParaRPr lang="zh-CN" altLang="en-US" dirty="0"/>
          </a:p>
        </p:txBody>
      </p:sp>
      <p:pic>
        <p:nvPicPr>
          <p:cNvPr id="5" name="内容占位符 4" descr="13亚历山大·弗莱明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119179" y="1828800"/>
            <a:ext cx="2943242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Alexander Fleming (1881–1955)</a:t>
            </a:r>
          </a:p>
          <a:p>
            <a:r>
              <a:rPr lang="en-US" altLang="zh-CN" dirty="0" smtClean="0"/>
              <a:t>1928</a:t>
            </a:r>
            <a:r>
              <a:rPr lang="zh-CN" altLang="en-US" dirty="0" smtClean="0"/>
              <a:t>年发现青霉素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医学革命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1800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Davy</a:t>
            </a:r>
            <a:r>
              <a:rPr lang="zh-CN" altLang="en-US" dirty="0" smtClean="0"/>
              <a:t>发现笑气的麻醉作用</a:t>
            </a:r>
            <a:endParaRPr lang="en-US" altLang="zh-CN" dirty="0" smtClean="0"/>
          </a:p>
          <a:p>
            <a:r>
              <a:rPr lang="en-US" altLang="zh-CN" dirty="0" smtClean="0"/>
              <a:t>1842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Long</a:t>
            </a:r>
            <a:r>
              <a:rPr lang="zh-CN" altLang="en-US" dirty="0" smtClean="0"/>
              <a:t>用笑气施行第一例麻醉手术</a:t>
            </a:r>
            <a:endParaRPr lang="en-US" altLang="zh-CN" dirty="0" smtClean="0"/>
          </a:p>
          <a:p>
            <a:r>
              <a:rPr lang="en-US" altLang="zh-CN" dirty="0" smtClean="0"/>
              <a:t>1847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Simpson</a:t>
            </a:r>
            <a:r>
              <a:rPr lang="zh-CN" altLang="en-US" dirty="0" smtClean="0"/>
              <a:t>发现氯仿的麻醉效果</a:t>
            </a:r>
            <a:endParaRPr lang="en-US" altLang="zh-CN" dirty="0" smtClean="0"/>
          </a:p>
          <a:p>
            <a:r>
              <a:rPr lang="en-US" altLang="zh-CN" dirty="0" smtClean="0"/>
              <a:t>1847</a:t>
            </a:r>
            <a:r>
              <a:rPr lang="zh-CN" altLang="en-US" dirty="0" smtClean="0"/>
              <a:t>年</a:t>
            </a:r>
            <a:r>
              <a:rPr lang="en-US" altLang="zh-CN" dirty="0" err="1" smtClean="0"/>
              <a:t>Semmelweis</a:t>
            </a:r>
            <a:r>
              <a:rPr lang="zh-CN" altLang="en-US" dirty="0" smtClean="0"/>
              <a:t>发明消毒术</a:t>
            </a:r>
            <a:endParaRPr lang="en-US" altLang="zh-CN" dirty="0" smtClean="0"/>
          </a:p>
          <a:p>
            <a:r>
              <a:rPr lang="en-US" altLang="zh-CN" dirty="0" smtClean="0"/>
              <a:t>1865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Lister</a:t>
            </a:r>
            <a:r>
              <a:rPr lang="zh-CN" altLang="en-US" dirty="0" smtClean="0"/>
              <a:t>开始用苯酚消毒</a:t>
            </a:r>
            <a:endParaRPr lang="en-US" altLang="zh-CN" dirty="0" smtClean="0"/>
          </a:p>
          <a:p>
            <a:r>
              <a:rPr lang="en-US" altLang="zh-CN" dirty="0" smtClean="0"/>
              <a:t>1900–1902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Landsteiner</a:t>
            </a:r>
            <a:r>
              <a:rPr lang="zh-CN" altLang="en-US" dirty="0" smtClean="0"/>
              <a:t>发现</a:t>
            </a:r>
            <a:r>
              <a:rPr lang="en-US" altLang="zh-CN" dirty="0" smtClean="0"/>
              <a:t>ABO</a:t>
            </a:r>
            <a:r>
              <a:rPr lang="zh-CN" altLang="en-US" dirty="0" smtClean="0"/>
              <a:t>血型系统</a:t>
            </a:r>
            <a:endParaRPr lang="en-US" altLang="zh-CN" dirty="0" smtClean="0"/>
          </a:p>
          <a:p>
            <a:r>
              <a:rPr lang="en-US" altLang="zh-CN" dirty="0" smtClean="0"/>
              <a:t>1940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Landsteiner</a:t>
            </a:r>
            <a:r>
              <a:rPr lang="zh-CN" altLang="en-US" dirty="0" smtClean="0"/>
              <a:t>发现</a:t>
            </a:r>
            <a:r>
              <a:rPr lang="en-US" altLang="zh-CN" dirty="0" err="1" smtClean="0"/>
              <a:t>Rh</a:t>
            </a:r>
            <a:r>
              <a:rPr lang="zh-CN" altLang="en-US" dirty="0" smtClean="0"/>
              <a:t>血型系统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医学革命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11560" y="1628800"/>
            <a:ext cx="7772400" cy="4768552"/>
          </a:xfrm>
        </p:spPr>
        <p:txBody>
          <a:bodyPr/>
          <a:lstStyle/>
          <a:p>
            <a:r>
              <a:rPr lang="en-US" altLang="zh-CN" dirty="0" smtClean="0"/>
              <a:t>19</a:t>
            </a:r>
            <a:r>
              <a:rPr lang="zh-CN" altLang="en-US" dirty="0" smtClean="0"/>
              <a:t>世纪后期到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世纪初，西方医学在传染病防治和外科手术方面有了重要进展</a:t>
            </a:r>
            <a:endParaRPr lang="en-US" altLang="zh-CN" dirty="0" smtClean="0"/>
          </a:p>
          <a:p>
            <a:r>
              <a:rPr lang="en-US" altLang="zh-CN" dirty="0" smtClean="0"/>
              <a:t>1910</a:t>
            </a:r>
            <a:r>
              <a:rPr lang="zh-CN" altLang="en-US" dirty="0" smtClean="0"/>
              <a:t>年，亚伯拉罕</a:t>
            </a:r>
            <a:r>
              <a:rPr lang="en-US" altLang="zh-CN" dirty="0" smtClean="0"/>
              <a:t>·</a:t>
            </a:r>
            <a:r>
              <a:rPr lang="zh-CN" altLang="en-US" dirty="0" smtClean="0"/>
              <a:t>弗莱克斯纳（</a:t>
            </a:r>
            <a:r>
              <a:rPr lang="en-US" altLang="zh-CN" dirty="0" smtClean="0"/>
              <a:t>Abraham Flexner</a:t>
            </a:r>
            <a:r>
              <a:rPr lang="zh-CN" altLang="en-US" dirty="0" smtClean="0"/>
              <a:t>）出版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弗莱克斯纳报告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，建议美国的医学研究建立在科学的基础之上</a:t>
            </a:r>
            <a:endParaRPr lang="en-US" altLang="zh-CN" dirty="0" smtClean="0"/>
          </a:p>
          <a:p>
            <a:r>
              <a:rPr lang="en-US" altLang="zh-CN" dirty="0" smtClean="0"/>
              <a:t>20</a:t>
            </a:r>
            <a:r>
              <a:rPr lang="zh-CN" altLang="en-US" dirty="0" smtClean="0"/>
              <a:t>世纪后半叶，疗效判定原则逐渐成形</a:t>
            </a:r>
            <a:endParaRPr lang="en-US" altLang="zh-CN" dirty="0" smtClean="0"/>
          </a:p>
          <a:p>
            <a:r>
              <a:rPr lang="en-US" altLang="zh-CN" dirty="0" smtClean="0"/>
              <a:t>20</a:t>
            </a:r>
            <a:r>
              <a:rPr lang="zh-CN" altLang="en-US" dirty="0" smtClean="0"/>
              <a:t>世纪末，循证医学（</a:t>
            </a:r>
            <a:r>
              <a:rPr lang="en-US" altLang="zh-CN" dirty="0" smtClean="0"/>
              <a:t>evidence-based medicine</a:t>
            </a:r>
            <a:r>
              <a:rPr lang="zh-CN" altLang="en-US" dirty="0" smtClean="0"/>
              <a:t>）方法论诞生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爆炸形 2 7"/>
          <p:cNvSpPr/>
          <p:nvPr/>
        </p:nvSpPr>
        <p:spPr bwMode="auto">
          <a:xfrm>
            <a:off x="1619672" y="4869160"/>
            <a:ext cx="2952328" cy="1296144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爆炸形 2 4"/>
          <p:cNvSpPr/>
          <p:nvPr/>
        </p:nvSpPr>
        <p:spPr bwMode="auto">
          <a:xfrm>
            <a:off x="827584" y="2852936"/>
            <a:ext cx="2952328" cy="1296144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医学革命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疗效判定四原则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55776" y="5343599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盲法</a:t>
            </a:r>
            <a:endParaRPr lang="zh-CN" altLang="en-US" dirty="0"/>
          </a:p>
        </p:txBody>
      </p:sp>
      <p:sp>
        <p:nvSpPr>
          <p:cNvPr id="6" name="爆炸形 2 5"/>
          <p:cNvSpPr/>
          <p:nvPr/>
        </p:nvSpPr>
        <p:spPr bwMode="auto">
          <a:xfrm>
            <a:off x="4427984" y="2636912"/>
            <a:ext cx="2952328" cy="1296144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306896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对照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35696" y="328498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随机</a:t>
            </a:r>
            <a:endParaRPr lang="zh-CN" altLang="en-US" dirty="0"/>
          </a:p>
        </p:txBody>
      </p:sp>
      <p:sp>
        <p:nvSpPr>
          <p:cNvPr id="10" name="爆炸形 2 9"/>
          <p:cNvSpPr/>
          <p:nvPr/>
        </p:nvSpPr>
        <p:spPr bwMode="auto">
          <a:xfrm>
            <a:off x="5220072" y="4365104"/>
            <a:ext cx="2952328" cy="1296144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2160" y="4797152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多中心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4" grpId="0"/>
      <p:bldP spid="6" grpId="0" animBg="1"/>
      <p:bldP spid="7" grpId="0"/>
      <p:bldP spid="9" grpId="0"/>
      <p:bldP spid="10" grpId="0" animBg="1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医学革命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循证医学方法论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41" y="1295400"/>
            <a:ext cx="719865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今日演化论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67544" y="1828800"/>
            <a:ext cx="4104456" cy="4192488"/>
          </a:xfrm>
        </p:spPr>
        <p:txBody>
          <a:bodyPr/>
          <a:lstStyle/>
          <a:p>
            <a:r>
              <a:rPr lang="zh-CN" altLang="en-US" dirty="0" smtClean="0"/>
              <a:t>演化是一种算法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复制子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随机变异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不同变异有不同适应度</a:t>
            </a:r>
            <a:endParaRPr lang="en-US" altLang="zh-CN" dirty="0" smtClean="0"/>
          </a:p>
          <a:p>
            <a:r>
              <a:rPr lang="zh-CN" altLang="en-US" dirty="0" smtClean="0"/>
              <a:t>演（进）化计算</a:t>
            </a:r>
            <a:endParaRPr lang="en-US" altLang="zh-CN" dirty="0" smtClean="0"/>
          </a:p>
          <a:p>
            <a:r>
              <a:rPr lang="zh-CN" altLang="en-US" dirty="0" smtClean="0"/>
              <a:t>演化心理学</a:t>
            </a:r>
            <a:endParaRPr lang="en-US" altLang="zh-CN" dirty="0" smtClean="0"/>
          </a:p>
          <a:p>
            <a:r>
              <a:rPr lang="zh-CN" altLang="en-US" dirty="0" smtClean="0"/>
              <a:t>演化经济学</a:t>
            </a:r>
            <a:endParaRPr lang="en-US" altLang="zh-CN" dirty="0" smtClean="0"/>
          </a:p>
          <a:p>
            <a:r>
              <a:rPr lang="zh-CN" altLang="en-US" dirty="0" smtClean="0"/>
              <a:t>演化视角的人类历史</a:t>
            </a:r>
            <a:endParaRPr lang="en-US" altLang="zh-CN" dirty="0" smtClean="0"/>
          </a:p>
        </p:txBody>
      </p:sp>
      <p:pic>
        <p:nvPicPr>
          <p:cNvPr id="6" name="内容占位符 5" descr="11 Daniel_Dennett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130800" y="1828800"/>
            <a:ext cx="2844800" cy="42672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现代思维和传统思维对比（十一）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649591"/>
              </p:ext>
            </p:extLst>
          </p:nvPr>
        </p:nvGraphicFramePr>
        <p:xfrm>
          <a:off x="685800" y="1636856"/>
          <a:ext cx="7846640" cy="500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4902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826856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倾向本质论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不承认本质论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826856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倾向生机论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在身体的层面不承认生机论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826856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医学以互渗律为</a:t>
                      </a:r>
                      <a:r>
                        <a:rPr lang="zh-CN" altLang="en-US" sz="2800" dirty="0" smtClean="0"/>
                        <a:t>基础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医学以</a:t>
                      </a:r>
                      <a:r>
                        <a:rPr lang="zh-CN" altLang="en-US" sz="2800" dirty="0" smtClean="0"/>
                        <a:t>现代生命科学为基础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826856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缺乏有效的疗效检验方法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有严格的疗效检验方法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826856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无现代演化思维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有现代演化思维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生命科学的现代化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539552" y="3501008"/>
            <a:ext cx="2520280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演化论：博物学传统的顶峰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539552" y="4941168"/>
            <a:ext cx="2520280" cy="13681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Times" pitchFamily="18" charset="0"/>
              </a:rPr>
              <a:t>细胞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论及其他基本生理过程：培根科学传统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2771800" y="1772816"/>
            <a:ext cx="2304256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孟德尔实验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5364088" y="1772816"/>
            <a:ext cx="2304256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生物统计学的建立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3995936" y="3501008"/>
            <a:ext cx="2520280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新达尔文主义</a:t>
            </a:r>
          </a:p>
        </p:txBody>
      </p:sp>
      <p:cxnSp>
        <p:nvCxnSpPr>
          <p:cNvPr id="11" name="直接箭头连接符 10"/>
          <p:cNvCxnSpPr>
            <a:stCxn id="5" idx="3"/>
            <a:endCxn id="9" idx="1"/>
          </p:cNvCxnSpPr>
          <p:nvPr/>
        </p:nvCxnSpPr>
        <p:spPr bwMode="auto">
          <a:xfrm>
            <a:off x="3059832" y="3958208"/>
            <a:ext cx="9361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cxnSp>
        <p:nvCxnSpPr>
          <p:cNvPr id="12" name="直接箭头连接符 11"/>
          <p:cNvCxnSpPr>
            <a:stCxn id="7" idx="2"/>
            <a:endCxn id="9" idx="0"/>
          </p:cNvCxnSpPr>
          <p:nvPr/>
        </p:nvCxnSpPr>
        <p:spPr bwMode="auto">
          <a:xfrm>
            <a:off x="3923928" y="2687216"/>
            <a:ext cx="1332148" cy="8137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cxnSp>
        <p:nvCxnSpPr>
          <p:cNvPr id="15" name="直接箭头连接符 14"/>
          <p:cNvCxnSpPr>
            <a:stCxn id="8" idx="2"/>
            <a:endCxn id="9" idx="0"/>
          </p:cNvCxnSpPr>
          <p:nvPr/>
        </p:nvCxnSpPr>
        <p:spPr bwMode="auto">
          <a:xfrm flipH="1">
            <a:off x="5256076" y="2687216"/>
            <a:ext cx="1260140" cy="8137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sp>
        <p:nvSpPr>
          <p:cNvPr id="19" name="矩形 18"/>
          <p:cNvSpPr/>
          <p:nvPr/>
        </p:nvSpPr>
        <p:spPr bwMode="auto">
          <a:xfrm>
            <a:off x="3995936" y="5157192"/>
            <a:ext cx="2520280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分子生物学</a:t>
            </a:r>
          </a:p>
        </p:txBody>
      </p:sp>
      <p:cxnSp>
        <p:nvCxnSpPr>
          <p:cNvPr id="20" name="直接箭头连接符 19"/>
          <p:cNvCxnSpPr>
            <a:stCxn id="6" idx="3"/>
            <a:endCxn id="19" idx="1"/>
          </p:cNvCxnSpPr>
          <p:nvPr/>
        </p:nvCxnSpPr>
        <p:spPr bwMode="auto">
          <a:xfrm flipV="1">
            <a:off x="3059832" y="5614392"/>
            <a:ext cx="936104" cy="108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sp>
        <p:nvSpPr>
          <p:cNvPr id="23" name="矩形 22"/>
          <p:cNvSpPr/>
          <p:nvPr/>
        </p:nvSpPr>
        <p:spPr bwMode="auto">
          <a:xfrm>
            <a:off x="7308304" y="4314800"/>
            <a:ext cx="1512168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现代生命科学</a:t>
            </a:r>
          </a:p>
        </p:txBody>
      </p:sp>
      <p:cxnSp>
        <p:nvCxnSpPr>
          <p:cNvPr id="24" name="直接箭头连接符 23"/>
          <p:cNvCxnSpPr>
            <a:stCxn id="9" idx="3"/>
            <a:endCxn id="23" idx="1"/>
          </p:cNvCxnSpPr>
          <p:nvPr/>
        </p:nvCxnSpPr>
        <p:spPr bwMode="auto">
          <a:xfrm>
            <a:off x="6516216" y="3958208"/>
            <a:ext cx="792088" cy="8137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cxnSp>
        <p:nvCxnSpPr>
          <p:cNvPr id="27" name="直接箭头连接符 26"/>
          <p:cNvCxnSpPr>
            <a:stCxn id="19" idx="3"/>
            <a:endCxn id="23" idx="1"/>
          </p:cNvCxnSpPr>
          <p:nvPr/>
        </p:nvCxnSpPr>
        <p:spPr bwMode="auto">
          <a:xfrm flipV="1">
            <a:off x="6516216" y="4772000"/>
            <a:ext cx="792088" cy="8423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9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朴素生物观</a:t>
            </a:r>
            <a:r>
              <a:rPr lang="zh-CN" altLang="zh-CN" dirty="0" smtClean="0"/>
              <a:t>（</a:t>
            </a:r>
            <a:r>
              <a:rPr lang="en-US" altLang="zh-CN" dirty="0" smtClean="0"/>
              <a:t>naïve biology</a:t>
            </a:r>
            <a:r>
              <a:rPr lang="zh-CN" altLang="zh-CN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人类倾向于把所有的生物分成会运动的“动物”和不会运动的“植物”两大类</a:t>
            </a:r>
            <a:endParaRPr lang="en-US" altLang="zh-CN" dirty="0" smtClean="0"/>
          </a:p>
          <a:p>
            <a:r>
              <a:rPr lang="zh-CN" altLang="zh-CN" dirty="0" smtClean="0"/>
              <a:t>人类倾向于根据生物的外部特征对生物进行简单的分类</a:t>
            </a:r>
            <a:endParaRPr lang="en-US" altLang="zh-CN" dirty="0" smtClean="0"/>
          </a:p>
          <a:p>
            <a:r>
              <a:rPr lang="zh-CN" altLang="zh-CN" dirty="0" smtClean="0"/>
              <a:t>本质论（</a:t>
            </a:r>
            <a:r>
              <a:rPr lang="en-US" altLang="zh-CN" dirty="0" smtClean="0"/>
              <a:t>essentialism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目的论（</a:t>
            </a:r>
            <a:r>
              <a:rPr lang="en-US" altLang="zh-CN" dirty="0" smtClean="0"/>
              <a:t>teleology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生机论（</a:t>
            </a:r>
            <a:r>
              <a:rPr lang="en-US" altLang="zh-CN" dirty="0" err="1" smtClean="0"/>
              <a:t>vitalism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泛灵论（</a:t>
            </a:r>
            <a:r>
              <a:rPr lang="en-US" altLang="zh-CN" dirty="0" smtClean="0"/>
              <a:t>animism</a:t>
            </a:r>
            <a:r>
              <a:rPr lang="zh-CN" altLang="en-US" dirty="0" smtClean="0"/>
              <a:t>）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630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演化论的提出</a:t>
            </a:r>
            <a:endParaRPr lang="zh-CN" altLang="en-US" dirty="0"/>
          </a:p>
        </p:txBody>
      </p:sp>
      <p:pic>
        <p:nvPicPr>
          <p:cNvPr id="6" name="内容占位符 5" descr="10林奈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25250" y="1828800"/>
            <a:ext cx="3531099" cy="4267200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Carl von </a:t>
            </a:r>
            <a:r>
              <a:rPr lang="en-US" altLang="zh-CN" dirty="0" err="1" smtClean="0"/>
              <a:t>Linné</a:t>
            </a:r>
            <a:r>
              <a:rPr lang="en-US" altLang="zh-CN" dirty="0" smtClean="0"/>
              <a:t> (1707–1778)</a:t>
            </a:r>
          </a:p>
          <a:p>
            <a:r>
              <a:rPr lang="zh-CN" altLang="en-US" dirty="0" smtClean="0"/>
              <a:t>提出生物分类新系统</a:t>
            </a:r>
            <a:endParaRPr lang="en-US" altLang="zh-CN" dirty="0" smtClean="0"/>
          </a:p>
          <a:p>
            <a:r>
              <a:rPr lang="zh-CN" altLang="en-US" dirty="0" smtClean="0"/>
              <a:t>界－门－纲－目－科－属－种</a:t>
            </a:r>
            <a:endParaRPr lang="en-US" altLang="zh-CN" dirty="0" smtClean="0"/>
          </a:p>
          <a:p>
            <a:r>
              <a:rPr lang="zh-CN" altLang="en-US" dirty="0" smtClean="0"/>
              <a:t>晚年由信仰本质论转为怀疑本质论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演化论的提出</a:t>
            </a:r>
            <a:endParaRPr lang="zh-CN" altLang="en-US" dirty="0"/>
          </a:p>
        </p:txBody>
      </p:sp>
      <p:pic>
        <p:nvPicPr>
          <p:cNvPr id="5" name="内容占位符 4" descr="10拉马克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646391"/>
            <a:ext cx="3525906" cy="4449609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Jean-</a:t>
            </a:r>
            <a:r>
              <a:rPr lang="en-US" altLang="zh-CN" dirty="0" err="1" smtClean="0"/>
              <a:t>Baptiste</a:t>
            </a:r>
            <a:r>
              <a:rPr lang="en-US" altLang="zh-CN" dirty="0" smtClean="0"/>
              <a:t> Lamarck (1744–1829)</a:t>
            </a:r>
          </a:p>
          <a:p>
            <a:r>
              <a:rPr lang="zh-CN" altLang="en-US" dirty="0" smtClean="0"/>
              <a:t>提出“用进废退”演化论</a:t>
            </a:r>
            <a:endParaRPr lang="en-US" altLang="zh-CN" dirty="0" smtClean="0"/>
          </a:p>
          <a:p>
            <a:r>
              <a:rPr lang="zh-CN" altLang="en-US" dirty="0" smtClean="0"/>
              <a:t>本质论的覆灭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演化论的提出</a:t>
            </a:r>
            <a:endParaRPr lang="zh-CN" altLang="en-US" dirty="0"/>
          </a:p>
        </p:txBody>
      </p:sp>
      <p:pic>
        <p:nvPicPr>
          <p:cNvPr id="5" name="内容占位符 4" descr="01达尔文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48094" y="1828800"/>
            <a:ext cx="3685411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Charles Robert Darwin (1809–1882)</a:t>
            </a:r>
          </a:p>
          <a:p>
            <a:r>
              <a:rPr lang="en-US" altLang="zh-CN" dirty="0" smtClean="0"/>
              <a:t>1858</a:t>
            </a:r>
            <a:r>
              <a:rPr lang="zh-CN" altLang="en-US" dirty="0" smtClean="0"/>
              <a:t>年正式提出自然选择演化论（达尔文主义）</a:t>
            </a:r>
            <a:endParaRPr lang="en-US" altLang="zh-CN" dirty="0" smtClean="0"/>
          </a:p>
          <a:p>
            <a:r>
              <a:rPr lang="en-US" altLang="zh-CN" dirty="0" smtClean="0"/>
              <a:t>1859</a:t>
            </a:r>
            <a:r>
              <a:rPr lang="zh-CN" altLang="en-US" dirty="0" smtClean="0"/>
              <a:t>年发表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物种起源</a:t>
            </a:r>
            <a:r>
              <a:rPr lang="en-US" altLang="zh-CN" dirty="0" smtClean="0"/>
              <a:t>》</a:t>
            </a:r>
          </a:p>
          <a:p>
            <a:r>
              <a:rPr lang="zh-CN" altLang="en-US" dirty="0" smtClean="0"/>
              <a:t>目的论的覆灭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拉马克</a:t>
            </a:r>
            <a:r>
              <a:rPr lang="en-US" altLang="zh-CN" dirty="0" err="1" smtClean="0"/>
              <a:t>vs</a:t>
            </a:r>
            <a:r>
              <a:rPr lang="zh-CN" altLang="en-US" dirty="0" smtClean="0"/>
              <a:t>达尔文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7544" y="1828800"/>
            <a:ext cx="4028256" cy="4624536"/>
          </a:xfrm>
        </p:spPr>
        <p:txBody>
          <a:bodyPr/>
          <a:lstStyle/>
          <a:p>
            <a:r>
              <a:rPr lang="zh-CN" altLang="en-US" dirty="0" smtClean="0"/>
              <a:t>演化自身</a:t>
            </a:r>
            <a:endParaRPr lang="en-US" altLang="zh-CN" dirty="0" smtClean="0"/>
          </a:p>
          <a:p>
            <a:r>
              <a:rPr lang="zh-CN" altLang="en-US" dirty="0" smtClean="0"/>
              <a:t>祖先同源论</a:t>
            </a:r>
            <a:endParaRPr lang="en-US" altLang="zh-CN" dirty="0" smtClean="0"/>
          </a:p>
          <a:p>
            <a:r>
              <a:rPr lang="zh-CN" altLang="en-US" dirty="0" smtClean="0"/>
              <a:t>物种分化论</a:t>
            </a:r>
            <a:endParaRPr lang="en-US" altLang="zh-CN" dirty="0" smtClean="0"/>
          </a:p>
          <a:p>
            <a:r>
              <a:rPr lang="zh-CN" altLang="en-US" dirty="0" smtClean="0"/>
              <a:t>渐变论</a:t>
            </a:r>
            <a:endParaRPr lang="en-US" altLang="zh-CN" dirty="0" smtClean="0"/>
          </a:p>
          <a:p>
            <a:r>
              <a:rPr lang="zh-CN" altLang="en-US" dirty="0" smtClean="0"/>
              <a:t>自然选择机制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物种的性状会遗传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遗传中会发生变异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不同变异的适应性不同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由此造成后代数目差异，从而引发演化</a:t>
            </a:r>
            <a:endParaRPr lang="zh-CN" altLang="en-US" dirty="0"/>
          </a:p>
        </p:txBody>
      </p:sp>
      <p:pic>
        <p:nvPicPr>
          <p:cNvPr id="5" name="内容占位符 4" descr="10拉马克vs达尔文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29235" y="1916832"/>
            <a:ext cx="4045050" cy="453650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工业">
  <a:themeElements>
    <a:clrScheme name="TR_0704 print PowerPlugs Templates for PowerPoint 15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A8A4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D1CFAA"/>
      </a:accent5>
      <a:accent6>
        <a:srgbClr val="8AB900"/>
      </a:accent6>
      <a:hlink>
        <a:srgbClr val="FF9933"/>
      </a:hlink>
      <a:folHlink>
        <a:srgbClr val="808080"/>
      </a:folHlink>
    </a:clrScheme>
    <a:fontScheme name="TR_0704 print PowerPlugs Templates for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TR_0704 print PowerPlugs Templates for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3">
        <a:dk1>
          <a:srgbClr val="000000"/>
        </a:dk1>
        <a:lt1>
          <a:srgbClr val="FFFFFF"/>
        </a:lt1>
        <a:dk2>
          <a:srgbClr val="66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14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A8A4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D1CFAA"/>
        </a:accent5>
        <a:accent6>
          <a:srgbClr val="8AB900"/>
        </a:accent6>
        <a:hlink>
          <a:srgbClr val="FF9933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工业</Template>
  <TotalTime>445</TotalTime>
  <Words>1158</Words>
  <Application>Microsoft Office PowerPoint</Application>
  <PresentationFormat>全屏显示(4:3)</PresentationFormat>
  <Paragraphs>209</Paragraphs>
  <Slides>40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宋体</vt:lpstr>
      <vt:lpstr>Arial</vt:lpstr>
      <vt:lpstr>Times</vt:lpstr>
      <vt:lpstr>工业</vt:lpstr>
      <vt:lpstr>Equation</vt:lpstr>
      <vt:lpstr>了解我们的身体</vt:lpstr>
      <vt:lpstr>小结</vt:lpstr>
      <vt:lpstr>生命科学的两大传统</vt:lpstr>
      <vt:lpstr>生命科学的现代化</vt:lpstr>
      <vt:lpstr>朴素生物观（naïve biology）</vt:lpstr>
      <vt:lpstr>演化论的提出</vt:lpstr>
      <vt:lpstr>演化论的提出</vt:lpstr>
      <vt:lpstr>演化论的提出</vt:lpstr>
      <vt:lpstr>拉马克vs达尔文</vt:lpstr>
      <vt:lpstr>达尔文主义在19世纪的命运</vt:lpstr>
      <vt:lpstr>现代遗传学</vt:lpstr>
      <vt:lpstr>现代遗传学</vt:lpstr>
      <vt:lpstr>现代遗传学</vt:lpstr>
      <vt:lpstr>今日“生命树”</vt:lpstr>
      <vt:lpstr>19世纪的生理学</vt:lpstr>
      <vt:lpstr>19世纪的生理学</vt:lpstr>
      <vt:lpstr> 19世纪的生理学</vt:lpstr>
      <vt:lpstr>生机论的消亡</vt:lpstr>
      <vt:lpstr>生机论的消亡</vt:lpstr>
      <vt:lpstr>生机论的消亡</vt:lpstr>
      <vt:lpstr>生机论的消亡</vt:lpstr>
      <vt:lpstr>20世纪上半叶生物化学的进展</vt:lpstr>
      <vt:lpstr>分子生物学时代</vt:lpstr>
      <vt:lpstr>分子生物学时代</vt:lpstr>
      <vt:lpstr>分子生物学时代</vt:lpstr>
      <vt:lpstr>分子生物学时代</vt:lpstr>
      <vt:lpstr>分子生物学时代</vt:lpstr>
      <vt:lpstr>医学革命</vt:lpstr>
      <vt:lpstr>医学革命</vt:lpstr>
      <vt:lpstr>医学革命</vt:lpstr>
      <vt:lpstr>医学革命</vt:lpstr>
      <vt:lpstr>医学革命</vt:lpstr>
      <vt:lpstr>医学革命</vt:lpstr>
      <vt:lpstr>医学革命</vt:lpstr>
      <vt:lpstr>医学革命</vt:lpstr>
      <vt:lpstr>医学革命</vt:lpstr>
      <vt:lpstr>医学革命</vt:lpstr>
      <vt:lpstr>今日演化论</vt:lpstr>
      <vt:lpstr>现代思维和传统思维对比（十一）</vt:lpstr>
      <vt:lpstr>谢谢大家！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了解我们的身体</dc:title>
  <dc:creator>Benjamin Liu</dc:creator>
  <cp:lastModifiedBy>Benjamin Liu</cp:lastModifiedBy>
  <cp:revision>36</cp:revision>
  <dcterms:created xsi:type="dcterms:W3CDTF">2018-05-07T02:43:59Z</dcterms:created>
  <dcterms:modified xsi:type="dcterms:W3CDTF">2020-05-25T03:07:10Z</dcterms:modified>
</cp:coreProperties>
</file>